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Relationship Id="rId3" Type="http://schemas.openxmlformats.org/officeDocument/2006/relationships/image" Target="../media/image1.jpg"/><Relationship Id="rId4" Type="http://schemas.openxmlformats.org/officeDocument/2006/relationships/image" Target="../media/image5.jpg"/><Relationship Id="rId5" Type="http://schemas.openxmlformats.org/officeDocument/2006/relationships/image" Target="../media/image6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Relationship Id="rId3" Type="http://schemas.openxmlformats.org/officeDocument/2006/relationships/image" Target="../media/image8.jpg"/><Relationship Id="rId4" Type="http://schemas.openxmlformats.org/officeDocument/2006/relationships/image" Target="../media/image9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1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457200" y="411480"/>
            <a:ext cx="109728" cy="502920"/>
          </a:xfrm>
          <a:prstGeom prst="rect">
            <a:avLst/>
          </a:prstGeom>
          <a:solidFill>
            <a:srgbClr val="FF8A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320040"/>
            <a:ext cx="105156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4F7FA"/>
                </a:solidFill>
                <a:latin typeface="Microsoft YaHei"/>
              </a:rPr>
              <a:t>NASA SVS 4896 科学复现汇报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868680"/>
            <a:ext cx="10515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0">
                <a:solidFill>
                  <a:srgbClr val="A9B0B3"/>
                </a:solidFill>
                <a:latin typeface="Microsoft YaHei"/>
              </a:rPr>
              <a:t>Dust Reduction · ITCZ Movement  |  Blender 一比一复现方案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828800"/>
            <a:ext cx="100584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800" b="0">
                <a:solidFill>
                  <a:srgbClr val="F4F7FA"/>
                </a:solidFill>
                <a:latin typeface="Microsoft YaHei"/>
              </a:rPr>
              <a:t>•  目标：尽量一比一科学复现 NASA 官方可视化（非纯炫酷特效片）</a:t>
            </a:r>
          </a:p>
          <a:p>
            <a:pPr>
              <a:spcAft>
                <a:spcPts val="800"/>
              </a:spcAft>
            </a:pPr>
            <a:r>
              <a:rPr sz="1800" b="0">
                <a:solidFill>
                  <a:srgbClr val="F4F7FA"/>
                </a:solidFill>
                <a:latin typeface="Microsoft YaHei"/>
              </a:rPr>
              <a:t>•  核心要素：ITCZ 质心黑线 / 逐年最北细白线 / 总趋势粗白线 / 灰研究框 / 西非外海橙色沙尘 AOD</a:t>
            </a:r>
          </a:p>
          <a:p>
            <a:pPr>
              <a:spcAft>
                <a:spcPts val="800"/>
              </a:spcAft>
            </a:pPr>
            <a:r>
              <a:rPr sz="1800" b="0">
                <a:solidFill>
                  <a:srgbClr val="F4F7FA"/>
                </a:solidFill>
                <a:latin typeface="Microsoft YaHei"/>
              </a:rPr>
              <a:t>•  原片规格：3840×2160 · 60fps · 约 50 秒 · 时间跨度 1979-09 → 2010-12</a:t>
            </a:r>
          </a:p>
          <a:p>
            <a:pPr>
              <a:spcAft>
                <a:spcPts val="800"/>
              </a:spcAft>
            </a:pPr>
            <a:r>
              <a:rPr sz="1800" b="0">
                <a:solidFill>
                  <a:srgbClr val="F4F7FA"/>
                </a:solidFill>
                <a:latin typeface="Microsoft YaHei"/>
              </a:rPr>
              <a:t>•  数据来源：NASA SVS 4896（Kel Elkins 等）；沙尘参考 Evan &amp; Mukhopadhyay 2010</a:t>
            </a:r>
          </a:p>
          <a:p>
            <a:pPr>
              <a:spcAft>
                <a:spcPts val="800"/>
              </a:spcAft>
            </a:pPr>
            <a:r>
              <a:rPr sz="1800" b="0">
                <a:solidFill>
                  <a:srgbClr val="F4F7FA"/>
                </a:solidFill>
                <a:latin typeface="Microsoft YaHei"/>
              </a:rPr>
              <a:t>•  备选：SVS 4895 有现成成片，仅作赶工应急，不作 4896 证据替代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217920"/>
            <a:ext cx="100584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200" b="0">
                <a:solidFill>
                  <a:srgbClr val="A9B0B3"/>
                </a:solidFill>
                <a:latin typeface="Microsoft YaHei"/>
              </a:rPr>
              <a:t>https://svs.gsfc.nasa.gov/4896/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1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457200" y="411480"/>
            <a:ext cx="109728" cy="502920"/>
          </a:xfrm>
          <a:prstGeom prst="rect">
            <a:avLst/>
          </a:prstGeom>
          <a:solidFill>
            <a:srgbClr val="FF8A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320040"/>
            <a:ext cx="105156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4F7FA"/>
                </a:solidFill>
                <a:latin typeface="Microsoft YaHei"/>
              </a:rPr>
              <a:t>1. 可视化在讲什么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868680"/>
            <a:ext cx="10515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0">
                <a:solidFill>
                  <a:srgbClr val="A9B0B3"/>
                </a:solidFill>
                <a:latin typeface="Microsoft YaHei"/>
              </a:rPr>
              <a:t>科学叙事拆解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463040"/>
            <a:ext cx="105156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700" b="0">
                <a:solidFill>
                  <a:srgbClr val="F4F7FA"/>
                </a:solidFill>
                <a:latin typeface="Microsoft YaHei"/>
              </a:rPr>
              <a:t>•  区域：非洲西侧—热带大西洋；灰框为研究区（不是行政边界）</a:t>
            </a:r>
          </a:p>
          <a:p>
            <a:pPr>
              <a:spcAft>
                <a:spcPts val="800"/>
              </a:spcAft>
            </a:pPr>
            <a:r>
              <a:rPr sz="1700" b="0">
                <a:solidFill>
                  <a:srgbClr val="F4F7FA"/>
                </a:solidFill>
                <a:latin typeface="Microsoft YaHei"/>
              </a:rPr>
              <a:t>•  黑线：ITCZ（热带辐合带）质心，随降水数据南北移动</a:t>
            </a:r>
          </a:p>
          <a:p>
            <a:pPr>
              <a:spcAft>
                <a:spcPts val="800"/>
              </a:spcAft>
            </a:pPr>
            <a:r>
              <a:rPr sz="1700" b="0">
                <a:solidFill>
                  <a:srgbClr val="F4F7FA"/>
                </a:solidFill>
                <a:latin typeface="Microsoft YaHei"/>
              </a:rPr>
              <a:t>•  细白线：各年最北位置叠加，形成年际包络对比</a:t>
            </a:r>
          </a:p>
          <a:p>
            <a:pPr>
              <a:spcAft>
                <a:spcPts val="800"/>
              </a:spcAft>
            </a:pPr>
            <a:r>
              <a:rPr sz="1700" b="0">
                <a:solidFill>
                  <a:srgbClr val="F4F7FA"/>
                </a:solidFill>
                <a:latin typeface="Microsoft YaHei"/>
              </a:rPr>
              <a:t>•  粗白线：总体最北/主导趋势线</a:t>
            </a:r>
          </a:p>
          <a:p>
            <a:pPr>
              <a:spcAft>
                <a:spcPts val="800"/>
              </a:spcAft>
            </a:pPr>
            <a:r>
              <a:rPr sz="1700" b="0">
                <a:solidFill>
                  <a:srgbClr val="F4F7FA"/>
                </a:solidFill>
                <a:latin typeface="Microsoft YaHei"/>
              </a:rPr>
              <a:t>•  橙色：沙尘光学厚度（AOD）高值区——柱积分强度，不是真实烟尘几何厚度</a:t>
            </a:r>
          </a:p>
          <a:p>
            <a:pPr>
              <a:spcAft>
                <a:spcPts val="800"/>
              </a:spcAft>
            </a:pPr>
            <a:r>
              <a:rPr sz="1700" b="0">
                <a:solidFill>
                  <a:srgbClr val="F4F7FA"/>
                </a:solidFill>
                <a:latin typeface="Microsoft YaHei"/>
              </a:rPr>
              <a:t>•  汇报原则：先保证线、框、色阶、时间轴可核验，再谈 3D/运镜包装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1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457200" y="411480"/>
            <a:ext cx="109728" cy="502920"/>
          </a:xfrm>
          <a:prstGeom prst="rect">
            <a:avLst/>
          </a:prstGeom>
          <a:solidFill>
            <a:srgbClr val="FF8A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320040"/>
            <a:ext cx="105156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4F7FA"/>
                </a:solidFill>
                <a:latin typeface="Microsoft YaHei"/>
              </a:rPr>
              <a:t>2. 原片规格与资产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868680"/>
            <a:ext cx="10515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0">
                <a:solidFill>
                  <a:srgbClr val="A9B0B3"/>
                </a:solidFill>
                <a:latin typeface="Microsoft YaHei"/>
              </a:rPr>
              <a:t>已下载母版（本机 /workspace/nasa-svs-4896）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463040"/>
            <a:ext cx="105156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700" b="0">
                <a:solidFill>
                  <a:srgbClr val="F4F7FA"/>
                </a:solidFill>
                <a:latin typeface="Microsoft YaHei"/>
              </a:rPr>
              <a:t>•  主母版：itcz_movement_dust_2160p60.mp4（带沙尘 4K60）</a:t>
            </a:r>
          </a:p>
          <a:p>
            <a:pPr>
              <a:spcAft>
                <a:spcPts val="800"/>
              </a:spcAft>
            </a:pPr>
            <a:r>
              <a:rPr sz="1700" b="0">
                <a:solidFill>
                  <a:srgbClr val="F4F7FA"/>
                </a:solidFill>
                <a:latin typeface="Microsoft YaHei"/>
              </a:rPr>
              <a:t>•  对照母版：itcz_movement_2160p60.mp4（无沙尘，可差分分离沙尘层）</a:t>
            </a:r>
          </a:p>
          <a:p>
            <a:pPr>
              <a:spcAft>
                <a:spcPts val="800"/>
              </a:spcAft>
            </a:pPr>
            <a:r>
              <a:rPr sz="1700" b="0">
                <a:solidFill>
                  <a:srgbClr val="F4F7FA"/>
                </a:solidFill>
                <a:latin typeface="Microsoft YaHei"/>
              </a:rPr>
              <a:t>•  预览：itcz_movement_dust_1080p60.mp4</a:t>
            </a:r>
          </a:p>
          <a:p>
            <a:pPr>
              <a:spcAft>
                <a:spcPts val="800"/>
              </a:spcAft>
            </a:pPr>
            <a:r>
              <a:rPr sz="1700" b="0">
                <a:solidFill>
                  <a:srgbClr val="F4F7FA"/>
                </a:solidFill>
                <a:latin typeface="Microsoft YaHei"/>
              </a:rPr>
              <a:t>•  官方 TIFF 完整序列约 100GB/套，未全量下载；已抽样本帧 1000 / 1700 / 2410</a:t>
            </a:r>
          </a:p>
          <a:p>
            <a:pPr>
              <a:spcAft>
                <a:spcPts val="800"/>
              </a:spcAft>
            </a:pPr>
            <a:r>
              <a:rPr sz="1700" b="0">
                <a:solidFill>
                  <a:srgbClr val="F4F7FA"/>
                </a:solidFill>
                <a:latin typeface="Microsoft YaHei"/>
              </a:rPr>
              <a:t>•  页面无独立 colorbar 文件、无作者 lon/lat 表 → 曲线可从帧数字化</a:t>
            </a:r>
          </a:p>
          <a:p>
            <a:pPr>
              <a:spcAft>
                <a:spcPts val="800"/>
              </a:spcAft>
            </a:pPr>
            <a:r>
              <a:rPr sz="1700" b="0">
                <a:solidFill>
                  <a:srgbClr val="F4F7FA"/>
                </a:solidFill>
                <a:latin typeface="Microsoft YaHei"/>
              </a:rPr>
              <a:t>•  复现优先级：官方帧/成片像素对齐 ≫ 从 GPCP+AOD 重算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1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457200" y="411480"/>
            <a:ext cx="109728" cy="502920"/>
          </a:xfrm>
          <a:prstGeom prst="rect">
            <a:avLst/>
          </a:prstGeom>
          <a:solidFill>
            <a:srgbClr val="FF8A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320040"/>
            <a:ext cx="105156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4F7FA"/>
                </a:solidFill>
                <a:latin typeface="Microsoft YaHei"/>
              </a:rPr>
              <a:t>3. 抽帧对照验收（t≈20s）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868680"/>
            <a:ext cx="10515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0">
                <a:solidFill>
                  <a:srgbClr val="A9B0B3"/>
                </a:solidFill>
                <a:latin typeface="Microsoft YaHei"/>
              </a:rPr>
              <a:t>有沙尘 | 无沙尘 | 差分（放大沙尘差异）</a:t>
            </a:r>
          </a:p>
        </p:txBody>
      </p:sp>
      <p:pic>
        <p:nvPicPr>
          <p:cNvPr id="6" name="Picture 5" descr="dust_t20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554480"/>
            <a:ext cx="3657600" cy="20574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7200" y="3703320"/>
            <a:ext cx="36576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400" b="1">
                <a:solidFill>
                  <a:srgbClr val="FF8A00"/>
                </a:solidFill>
                <a:latin typeface="Microsoft YaHei"/>
              </a:rPr>
              <a:t>有沙尘</a:t>
            </a:r>
          </a:p>
        </p:txBody>
      </p:sp>
      <p:pic>
        <p:nvPicPr>
          <p:cNvPr id="8" name="Picture 7" descr="nodust_t20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7680" y="1554480"/>
            <a:ext cx="3657600" cy="20574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297680" y="3703320"/>
            <a:ext cx="36576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400" b="1">
                <a:solidFill>
                  <a:srgbClr val="FF8A00"/>
                </a:solidFill>
                <a:latin typeface="Microsoft YaHei"/>
              </a:rPr>
              <a:t>无沙尘</a:t>
            </a:r>
          </a:p>
        </p:txBody>
      </p:sp>
      <p:pic>
        <p:nvPicPr>
          <p:cNvPr id="10" name="Picture 9" descr="diff_t20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8160" y="1554480"/>
            <a:ext cx="3657600" cy="20574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138160" y="3703320"/>
            <a:ext cx="36576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400" b="1">
                <a:solidFill>
                  <a:srgbClr val="FF8A00"/>
                </a:solidFill>
                <a:latin typeface="Microsoft YaHei"/>
              </a:rPr>
              <a:t>差分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" y="4114800"/>
            <a:ext cx="105156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 b="0">
                <a:solidFill>
                  <a:srgbClr val="F4F7FA"/>
                </a:solidFill>
                <a:latin typeface="Microsoft YaHei"/>
              </a:rPr>
              <a:t>•  验收点：灰框是否固定；黑线是否南北移动；白线是否累积；差分是否主要亮在西非外海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F4F7FA"/>
                </a:solidFill>
                <a:latin typeface="Microsoft YaHei"/>
              </a:rPr>
              <a:t>•  差分图说明沙尘层可从两版母版分离，利于分层复现与核对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1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457200" y="411480"/>
            <a:ext cx="109728" cy="502920"/>
          </a:xfrm>
          <a:prstGeom prst="rect">
            <a:avLst/>
          </a:prstGeom>
          <a:solidFill>
            <a:srgbClr val="FF8A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320040"/>
            <a:ext cx="105156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4F7FA"/>
                </a:solidFill>
                <a:latin typeface="Microsoft YaHei"/>
              </a:rPr>
              <a:t>4. 时间轴抽帧（有沙尘母版）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868680"/>
            <a:ext cx="10515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0">
                <a:solidFill>
                  <a:srgbClr val="A9B0B3"/>
                </a:solidFill>
                <a:latin typeface="Microsoft YaHei"/>
              </a:rPr>
              <a:t>t=5s / 20s / 35s / 47s</a:t>
            </a:r>
          </a:p>
        </p:txBody>
      </p:sp>
      <p:pic>
        <p:nvPicPr>
          <p:cNvPr id="6" name="Picture 5" descr="dust_t5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554480"/>
            <a:ext cx="2743200" cy="15430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7200" y="3182112"/>
            <a:ext cx="2743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300" b="1">
                <a:solidFill>
                  <a:srgbClr val="F4F7FA"/>
                </a:solidFill>
                <a:latin typeface="Microsoft YaHei"/>
              </a:rPr>
              <a:t>t ≈ 5s</a:t>
            </a:r>
          </a:p>
        </p:txBody>
      </p:sp>
      <p:pic>
        <p:nvPicPr>
          <p:cNvPr id="8" name="Picture 7" descr="dust_t20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3280" y="1554480"/>
            <a:ext cx="2743200" cy="15430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383280" y="3182112"/>
            <a:ext cx="2743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300" b="1">
                <a:solidFill>
                  <a:srgbClr val="F4F7FA"/>
                </a:solidFill>
                <a:latin typeface="Microsoft YaHei"/>
              </a:rPr>
              <a:t>t ≈ 20s</a:t>
            </a:r>
          </a:p>
        </p:txBody>
      </p:sp>
      <p:pic>
        <p:nvPicPr>
          <p:cNvPr id="10" name="Picture 9" descr="dust_t35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9360" y="1554480"/>
            <a:ext cx="2743200" cy="15430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309360" y="3182112"/>
            <a:ext cx="2743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300" b="1">
                <a:solidFill>
                  <a:srgbClr val="F4F7FA"/>
                </a:solidFill>
                <a:latin typeface="Microsoft YaHei"/>
              </a:rPr>
              <a:t>t ≈ 35s</a:t>
            </a:r>
          </a:p>
        </p:txBody>
      </p:sp>
      <p:pic>
        <p:nvPicPr>
          <p:cNvPr id="12" name="Picture 11" descr="dust_t47s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35440" y="1554480"/>
            <a:ext cx="2743200" cy="15430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9235440" y="3182112"/>
            <a:ext cx="27432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300" b="1">
                <a:solidFill>
                  <a:srgbClr val="F4F7FA"/>
                </a:solidFill>
                <a:latin typeface="Microsoft YaHei"/>
              </a:rPr>
              <a:t>t ≈ 47s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3840480"/>
            <a:ext cx="105156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 b="0">
                <a:solidFill>
                  <a:srgbClr val="F4F7FA"/>
                </a:solidFill>
                <a:latin typeface="Microsoft YaHei"/>
              </a:rPr>
              <a:t>•  时间轴对应约 1979→2010；成片约 50 秒 @60fps</a:t>
            </a:r>
          </a:p>
          <a:p>
            <a:pPr>
              <a:spcAft>
                <a:spcPts val="800"/>
              </a:spcAft>
            </a:pPr>
            <a:r>
              <a:rPr sz="1500" b="0">
                <a:solidFill>
                  <a:srgbClr val="F4F7FA"/>
                </a:solidFill>
                <a:latin typeface="Microsoft YaHei"/>
              </a:rPr>
              <a:t>•  对照验收通过后再进入 Blender 像素对齐工程（Image Plane + 锁定相机）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1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457200" y="411480"/>
            <a:ext cx="109728" cy="502920"/>
          </a:xfrm>
          <a:prstGeom prst="rect">
            <a:avLst/>
          </a:prstGeom>
          <a:solidFill>
            <a:srgbClr val="FF8A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320040"/>
            <a:ext cx="105156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4F7FA"/>
                </a:solidFill>
                <a:latin typeface="Microsoft YaHei"/>
              </a:rPr>
              <a:t>5. 官方 TIFF 样本帧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868680"/>
            <a:ext cx="10515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0">
                <a:solidFill>
                  <a:srgbClr val="A9B0B3"/>
                </a:solidFill>
                <a:latin typeface="Microsoft YaHei"/>
              </a:rPr>
              <a:t>frames 1000 / 1700 / 2410（RGBA 官方序列抽样）</a:t>
            </a:r>
          </a:p>
        </p:txBody>
      </p:sp>
      <p:pic>
        <p:nvPicPr>
          <p:cNvPr id="6" name="Picture 5" descr="tiff_itcz_movement_dust_01.10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554480"/>
            <a:ext cx="3657600" cy="20574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7200" y="3657600"/>
            <a:ext cx="36576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400" b="1">
                <a:solidFill>
                  <a:srgbClr val="FF8A00"/>
                </a:solidFill>
                <a:latin typeface="Microsoft YaHei"/>
              </a:rPr>
              <a:t>frame 1000</a:t>
            </a:r>
          </a:p>
        </p:txBody>
      </p:sp>
      <p:pic>
        <p:nvPicPr>
          <p:cNvPr id="8" name="Picture 7" descr="tiff_itcz_movement_dust_01.170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7680" y="1554480"/>
            <a:ext cx="3657600" cy="20574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297680" y="3657600"/>
            <a:ext cx="36576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400" b="1">
                <a:solidFill>
                  <a:srgbClr val="FF8A00"/>
                </a:solidFill>
                <a:latin typeface="Microsoft YaHei"/>
              </a:rPr>
              <a:t>frame 1700</a:t>
            </a:r>
          </a:p>
        </p:txBody>
      </p:sp>
      <p:pic>
        <p:nvPicPr>
          <p:cNvPr id="10" name="Picture 9" descr="tiff_itcz_movement_dust_01.241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8160" y="1554480"/>
            <a:ext cx="3657600" cy="20574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138160" y="3657600"/>
            <a:ext cx="365760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400" b="1">
                <a:solidFill>
                  <a:srgbClr val="FF8A00"/>
                </a:solidFill>
                <a:latin typeface="Microsoft YaHei"/>
              </a:rPr>
              <a:t>frame 2410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" y="4114800"/>
            <a:ext cx="105156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500" b="0">
                <a:solidFill>
                  <a:srgbClr val="F4F7FA"/>
                </a:solidFill>
                <a:latin typeface="Microsoft YaHei"/>
              </a:rPr>
              <a:t>•  完整 TIFF 序列索引约 1000–4000（3001 帧），全量约百 GB 级，按需分段拉取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1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457200" y="411480"/>
            <a:ext cx="109728" cy="502920"/>
          </a:xfrm>
          <a:prstGeom prst="rect">
            <a:avLst/>
          </a:prstGeom>
          <a:solidFill>
            <a:srgbClr val="FF8A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320040"/>
            <a:ext cx="105156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4F7FA"/>
                </a:solidFill>
                <a:latin typeface="Microsoft YaHei"/>
              </a:rPr>
              <a:t>6. Blender 一比一复现流程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868680"/>
            <a:ext cx="10515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0">
                <a:solidFill>
                  <a:srgbClr val="A9B0B3"/>
                </a:solidFill>
                <a:latin typeface="Microsoft YaHei"/>
              </a:rPr>
              <a:t>像素对齐优先，禁止无依据体积特效冒充数据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463040"/>
            <a:ext cx="105156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700" b="0">
                <a:solidFill>
                  <a:srgbClr val="F4F7FA"/>
                </a:solidFill>
                <a:latin typeface="Microsoft YaHei"/>
              </a:rPr>
              <a:t>•  ① 导入官方成片/帧序列为 Image Plane，匹配 3840×2160，正交相机锁定</a:t>
            </a:r>
          </a:p>
          <a:p>
            <a:pPr>
              <a:spcAft>
                <a:spcPts val="800"/>
              </a:spcAft>
            </a:pPr>
            <a:r>
              <a:rPr sz="1700" b="0">
                <a:solidFill>
                  <a:srgbClr val="F4F7FA"/>
                </a:solidFill>
                <a:latin typeface="Microsoft YaHei"/>
              </a:rPr>
              <a:t>•  ② 用有沙尘−无沙尘差分分离橙色 AOD 层，核对西非外海高亮区</a:t>
            </a:r>
          </a:p>
          <a:p>
            <a:pPr>
              <a:spcAft>
                <a:spcPts val="800"/>
              </a:spcAft>
            </a:pPr>
            <a:r>
              <a:rPr sz="1700" b="0">
                <a:solidFill>
                  <a:srgbClr val="F4F7FA"/>
                </a:solidFill>
                <a:latin typeface="Microsoft YaHei"/>
              </a:rPr>
              <a:t>•  ③ ITCZ 黑线/白线：优先跟踪帧像素；无 lon/lat 表时数字化，不手绘大概位置</a:t>
            </a:r>
          </a:p>
          <a:p>
            <a:pPr>
              <a:spcAft>
                <a:spcPts val="800"/>
              </a:spcAft>
            </a:pPr>
            <a:r>
              <a:rPr sz="1700" b="0">
                <a:solidFill>
                  <a:srgbClr val="F4F7FA"/>
                </a:solidFill>
                <a:latin typeface="Microsoft YaHei"/>
              </a:rPr>
              <a:t>•  ④ 灰研究框：固定矩形叠加，透明度与原片目视对齐</a:t>
            </a:r>
          </a:p>
          <a:p>
            <a:pPr>
              <a:spcAft>
                <a:spcPts val="800"/>
              </a:spcAft>
            </a:pPr>
            <a:r>
              <a:rPr sz="1700" b="0">
                <a:solidFill>
                  <a:srgbClr val="F4F7FA"/>
                </a:solidFill>
                <a:latin typeface="Microsoft YaHei"/>
              </a:rPr>
              <a:t>•  ⑤ 验收：同帧叠加比对（线宽、颜色、日期条、框位置）</a:t>
            </a:r>
          </a:p>
          <a:p>
            <a:pPr>
              <a:spcAft>
                <a:spcPts val="800"/>
              </a:spcAft>
            </a:pPr>
            <a:r>
              <a:rPr sz="1700" b="0">
                <a:solidFill>
                  <a:srgbClr val="F4F7FA"/>
                </a:solidFill>
                <a:latin typeface="Microsoft YaHei"/>
              </a:rPr>
              <a:t>•  ⑥ 仅在数据层验收通过后，再可选做 PPT 片头包装（标注“视觉增强”）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1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457200" y="411480"/>
            <a:ext cx="109728" cy="502920"/>
          </a:xfrm>
          <a:prstGeom prst="rect">
            <a:avLst/>
          </a:prstGeom>
          <a:solidFill>
            <a:srgbClr val="FF8A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320040"/>
            <a:ext cx="105156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4F7FA"/>
                </a:solidFill>
                <a:latin typeface="Microsoft YaHei"/>
              </a:rPr>
              <a:t>7. 交付物与风险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868680"/>
            <a:ext cx="10515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0">
                <a:solidFill>
                  <a:srgbClr val="A9B0B3"/>
                </a:solidFill>
                <a:latin typeface="Microsoft YaHei"/>
              </a:rPr>
              <a:t>汇报结论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1463040"/>
            <a:ext cx="105156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700" b="0">
                <a:solidFill>
                  <a:srgbClr val="F4F7FA"/>
                </a:solidFill>
                <a:latin typeface="Microsoft YaHei"/>
              </a:rPr>
              <a:t>•  已交付：4K/1080 母版、抽帧对照、RECREATE_1to1.md 中文步骤</a:t>
            </a:r>
          </a:p>
          <a:p>
            <a:pPr>
              <a:spcAft>
                <a:spcPts val="800"/>
              </a:spcAft>
            </a:pPr>
            <a:r>
              <a:rPr sz="1700" b="0">
                <a:solidFill>
                  <a:srgbClr val="F4F7FA"/>
                </a:solidFill>
                <a:latin typeface="Microsoft YaHei"/>
              </a:rPr>
              <a:t>•  待办：Blender 像素对齐工程文件；按需拉取完整 TIFF 段</a:t>
            </a:r>
          </a:p>
          <a:p>
            <a:pPr>
              <a:spcAft>
                <a:spcPts val="800"/>
              </a:spcAft>
            </a:pPr>
            <a:r>
              <a:rPr sz="1700" b="0">
                <a:solidFill>
                  <a:srgbClr val="F4F7FA"/>
                </a:solidFill>
                <a:latin typeface="Microsoft YaHei"/>
              </a:rPr>
              <a:t>•  风险：无官方 colorbar/坐标表 → 强度标尺与绝对经纬需注明“自帧数字化”</a:t>
            </a:r>
          </a:p>
          <a:p>
            <a:pPr>
              <a:spcAft>
                <a:spcPts val="800"/>
              </a:spcAft>
            </a:pPr>
            <a:r>
              <a:rPr sz="1700" b="0">
                <a:solidFill>
                  <a:srgbClr val="F4F7FA"/>
                </a:solidFill>
                <a:latin typeface="Microsoft YaHei"/>
              </a:rPr>
              <a:t>•  风险：AOD 是柱积分，3D 厚度只能近似，科学页应保持二维叠加</a:t>
            </a:r>
          </a:p>
          <a:p>
            <a:pPr>
              <a:spcAft>
                <a:spcPts val="800"/>
              </a:spcAft>
            </a:pPr>
            <a:r>
              <a:rPr sz="1700" b="0">
                <a:solidFill>
                  <a:srgbClr val="F4F7FA"/>
                </a:solidFill>
                <a:latin typeface="Microsoft YaHei"/>
              </a:rPr>
              <a:t>•  应急：PPT 氛围可用 4895 成片，但必须注明主题不同，不可当作 4896 证据</a:t>
            </a:r>
          </a:p>
          <a:p>
            <a:pPr>
              <a:spcAft>
                <a:spcPts val="800"/>
              </a:spcAft>
            </a:pPr>
            <a:r>
              <a:rPr sz="1700" b="0">
                <a:solidFill>
                  <a:srgbClr val="F4F7FA"/>
                </a:solidFill>
                <a:latin typeface="Microsoft YaHei"/>
              </a:rPr>
              <a:t>•  建议下一里程碑：锁定关键帧的像素对齐截图，再谈渲染包装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11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457200" y="411480"/>
            <a:ext cx="109728" cy="502920"/>
          </a:xfrm>
          <a:prstGeom prst="rect">
            <a:avLst/>
          </a:prstGeom>
          <a:solidFill>
            <a:srgbClr val="FF8A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320040"/>
            <a:ext cx="105156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4F7FA"/>
                </a:solidFill>
                <a:latin typeface="Microsoft YaHei"/>
              </a:rPr>
              <a:t>谢谢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868680"/>
            <a:ext cx="105156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400" b="0">
                <a:solidFill>
                  <a:srgbClr val="A9B0B3"/>
                </a:solidFill>
                <a:latin typeface="Microsoft YaHei"/>
              </a:rPr>
              <a:t>资料目录 /workspace/nasa-svs-4896/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011680"/>
            <a:ext cx="10515600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800" b="0">
                <a:solidFill>
                  <a:srgbClr val="F4F7FA"/>
                </a:solidFill>
                <a:latin typeface="Microsoft YaHei"/>
              </a:rPr>
              <a:t>•  母版视频：movies/</a:t>
            </a:r>
          </a:p>
          <a:p>
            <a:pPr>
              <a:spcAft>
                <a:spcPts val="800"/>
              </a:spcAft>
            </a:pPr>
            <a:r>
              <a:rPr sz="1800" b="0">
                <a:solidFill>
                  <a:srgbClr val="F4F7FA"/>
                </a:solidFill>
                <a:latin typeface="Microsoft YaHei"/>
              </a:rPr>
              <a:t>•  抽帧验收：qa_frames/</a:t>
            </a:r>
          </a:p>
          <a:p>
            <a:pPr>
              <a:spcAft>
                <a:spcPts val="800"/>
              </a:spcAft>
            </a:pPr>
            <a:r>
              <a:rPr sz="1800" b="0">
                <a:solidFill>
                  <a:srgbClr val="F4F7FA"/>
                </a:solidFill>
                <a:latin typeface="Microsoft YaHei"/>
              </a:rPr>
              <a:t>•  复现文档：RECREATE_1to1.md</a:t>
            </a:r>
          </a:p>
          <a:p>
            <a:pPr>
              <a:spcAft>
                <a:spcPts val="800"/>
              </a:spcAft>
            </a:pPr>
            <a:r>
              <a:rPr sz="1800" b="0">
                <a:solidFill>
                  <a:srgbClr val="F4F7FA"/>
                </a:solidFill>
                <a:latin typeface="Microsoft YaHei"/>
              </a:rPr>
              <a:t>•  来源：https://svs.gsfc.nasa.gov/4896/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